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228A1C-6573-42C8-A0B7-E980706CC5EE}">
  <a:tblStyle styleId="{5F228A1C-6573-42C8-A0B7-E980706CC5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f4378267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f4378267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18f9695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18f9695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3f4378267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3f4378267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f4378267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f4378267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f43782674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f43782674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f4378267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3f4378267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3f43782674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3f43782674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f4378267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f4378267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f4378267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3f4378267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f43782674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f4378267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f43782674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f43782674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f6c0d00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f6c0d00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f6c0d00c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f6c0d00c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f6c0d00c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f6c0d00c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f6c0d00c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f6c0d00c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f6c0d00c0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f6c0d00c0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f6c0d00c0_1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f6c0d00c0_1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f6c0d00c0_1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f6c0d00c0_1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f437826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f437826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3f437826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3f437826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3f437826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f437826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f437826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f437826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3f4378267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3f437826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218f9695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218f9695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18f9695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18f9695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f437826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f437826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f4378267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f4378267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f4378267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f4378267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pdf/1905.07121.pd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2.png"/><Relationship Id="rId7"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arxiv.org/pdf/1905.07121.pdf" TargetMode="External"/><Relationship Id="rId4" Type="http://schemas.openxmlformats.org/officeDocument/2006/relationships/hyperlink" Target="https://github.com/fastai/imagenette" TargetMode="External"/><Relationship Id="rId5" Type="http://schemas.openxmlformats.org/officeDocument/2006/relationships/hyperlink" Target="https://pytorch.org/blog/easily-list-and-initialize-models-with-new-apis-in-torchvision/#:~:text=Listing%20all%20available%20models%20in%20TorchVision%20can%20be,To%20list%20the%20available%20models%20of%20specific%20submodules%3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9.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2.jp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224150"/>
            <a:ext cx="7806300" cy="13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SimBA: Black box attacks on Image classifiers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33: Ardhendu Banerjee (2022201005)</a:t>
            </a:r>
            <a:br>
              <a:rPr lang="en"/>
            </a:br>
            <a:r>
              <a:rPr lang="en"/>
              <a:t>                  Animesh Das (2022201027)</a:t>
            </a:r>
            <a:endParaRPr/>
          </a:p>
          <a:p>
            <a:pPr indent="0" lvl="0" marL="0" rtl="0" algn="l">
              <a:spcBef>
                <a:spcPts val="0"/>
              </a:spcBef>
              <a:spcAft>
                <a:spcPts val="0"/>
              </a:spcAft>
              <a:buNone/>
            </a:pPr>
            <a:r>
              <a:rPr lang="en"/>
              <a:t>                  Ritvik Gupta (2022202005)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Paper Link: </a:t>
            </a:r>
            <a:r>
              <a:rPr lang="en" sz="1900" u="sng">
                <a:solidFill>
                  <a:schemeClr val="hlink"/>
                </a:solidFill>
                <a:latin typeface="Arial"/>
                <a:ea typeface="Arial"/>
                <a:cs typeface="Arial"/>
                <a:sym typeface="Arial"/>
                <a:hlinkClick r:id="rId3"/>
              </a:rPr>
              <a:t>Simple Black-box Adversarial Attacks (arxiv.org)</a:t>
            </a:r>
            <a:endParaRPr sz="2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nvSpPr>
        <p:spPr>
          <a:xfrm>
            <a:off x="1682275" y="540825"/>
            <a:ext cx="5557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argeted attack on Tinyimagenet</a:t>
            </a:r>
            <a:endParaRPr sz="1700">
              <a:latin typeface="Roboto"/>
              <a:ea typeface="Roboto"/>
              <a:cs typeface="Roboto"/>
              <a:sym typeface="Roboto"/>
            </a:endParaRPr>
          </a:p>
        </p:txBody>
      </p:sp>
      <p:pic>
        <p:nvPicPr>
          <p:cNvPr id="191" name="Google Shape;191;p22"/>
          <p:cNvPicPr preferRelativeResize="0"/>
          <p:nvPr/>
        </p:nvPicPr>
        <p:blipFill>
          <a:blip r:embed="rId3">
            <a:alphaModFix/>
          </a:blip>
          <a:stretch>
            <a:fillRect/>
          </a:stretch>
        </p:blipFill>
        <p:spPr>
          <a:xfrm>
            <a:off x="497100" y="1093425"/>
            <a:ext cx="7813050" cy="3897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nvSpPr>
        <p:spPr>
          <a:xfrm>
            <a:off x="1682275" y="208700"/>
            <a:ext cx="5557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Visibility of attack with increasing Epsilon</a:t>
            </a:r>
            <a:endParaRPr sz="1700">
              <a:latin typeface="Roboto"/>
              <a:ea typeface="Roboto"/>
              <a:cs typeface="Roboto"/>
              <a:sym typeface="Roboto"/>
            </a:endParaRPr>
          </a:p>
        </p:txBody>
      </p:sp>
      <p:pic>
        <p:nvPicPr>
          <p:cNvPr id="197" name="Google Shape;197;p23"/>
          <p:cNvPicPr preferRelativeResize="0"/>
          <p:nvPr/>
        </p:nvPicPr>
        <p:blipFill>
          <a:blip r:embed="rId3">
            <a:alphaModFix/>
          </a:blip>
          <a:stretch>
            <a:fillRect/>
          </a:stretch>
        </p:blipFill>
        <p:spPr>
          <a:xfrm>
            <a:off x="5936400" y="823388"/>
            <a:ext cx="3016600" cy="2262450"/>
          </a:xfrm>
          <a:prstGeom prst="rect">
            <a:avLst/>
          </a:prstGeom>
          <a:noFill/>
          <a:ln>
            <a:noFill/>
          </a:ln>
        </p:spPr>
      </p:pic>
      <p:pic>
        <p:nvPicPr>
          <p:cNvPr id="198" name="Google Shape;198;p23"/>
          <p:cNvPicPr preferRelativeResize="0"/>
          <p:nvPr/>
        </p:nvPicPr>
        <p:blipFill>
          <a:blip r:embed="rId4">
            <a:alphaModFix/>
          </a:blip>
          <a:stretch>
            <a:fillRect/>
          </a:stretch>
        </p:blipFill>
        <p:spPr>
          <a:xfrm>
            <a:off x="44975" y="757350"/>
            <a:ext cx="3192699" cy="2394524"/>
          </a:xfrm>
          <a:prstGeom prst="rect">
            <a:avLst/>
          </a:prstGeom>
          <a:noFill/>
          <a:ln>
            <a:noFill/>
          </a:ln>
        </p:spPr>
      </p:pic>
      <p:pic>
        <p:nvPicPr>
          <p:cNvPr id="199" name="Google Shape;199;p23"/>
          <p:cNvPicPr preferRelativeResize="0"/>
          <p:nvPr/>
        </p:nvPicPr>
        <p:blipFill>
          <a:blip r:embed="rId5">
            <a:alphaModFix/>
          </a:blip>
          <a:stretch>
            <a:fillRect/>
          </a:stretch>
        </p:blipFill>
        <p:spPr>
          <a:xfrm>
            <a:off x="1555406" y="3085838"/>
            <a:ext cx="3016595" cy="2262450"/>
          </a:xfrm>
          <a:prstGeom prst="rect">
            <a:avLst/>
          </a:prstGeom>
          <a:noFill/>
          <a:ln>
            <a:noFill/>
          </a:ln>
        </p:spPr>
      </p:pic>
      <p:pic>
        <p:nvPicPr>
          <p:cNvPr id="200" name="Google Shape;200;p23"/>
          <p:cNvPicPr preferRelativeResize="0"/>
          <p:nvPr/>
        </p:nvPicPr>
        <p:blipFill>
          <a:blip r:embed="rId6">
            <a:alphaModFix/>
          </a:blip>
          <a:stretch>
            <a:fillRect/>
          </a:stretch>
        </p:blipFill>
        <p:spPr>
          <a:xfrm>
            <a:off x="4429325" y="2958319"/>
            <a:ext cx="3186626" cy="2389969"/>
          </a:xfrm>
          <a:prstGeom prst="rect">
            <a:avLst/>
          </a:prstGeom>
          <a:noFill/>
          <a:ln>
            <a:noFill/>
          </a:ln>
        </p:spPr>
      </p:pic>
      <p:pic>
        <p:nvPicPr>
          <p:cNvPr id="201" name="Google Shape;201;p23"/>
          <p:cNvPicPr preferRelativeResize="0"/>
          <p:nvPr/>
        </p:nvPicPr>
        <p:blipFill>
          <a:blip r:embed="rId7">
            <a:alphaModFix/>
          </a:blip>
          <a:stretch>
            <a:fillRect/>
          </a:stretch>
        </p:blipFill>
        <p:spPr>
          <a:xfrm>
            <a:off x="2867863" y="760763"/>
            <a:ext cx="3186626" cy="2389975"/>
          </a:xfrm>
          <a:prstGeom prst="rect">
            <a:avLst/>
          </a:prstGeom>
          <a:noFill/>
          <a:ln>
            <a:noFill/>
          </a:ln>
        </p:spPr>
      </p:pic>
      <p:sp>
        <p:nvSpPr>
          <p:cNvPr id="202" name="Google Shape;202;p23"/>
          <p:cNvSpPr txBox="1"/>
          <p:nvPr/>
        </p:nvSpPr>
        <p:spPr>
          <a:xfrm>
            <a:off x="861750" y="757350"/>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 = 0.02</a:t>
            </a:r>
            <a:endParaRPr>
              <a:latin typeface="Roboto"/>
              <a:ea typeface="Roboto"/>
              <a:cs typeface="Roboto"/>
              <a:sym typeface="Roboto"/>
            </a:endParaRPr>
          </a:p>
        </p:txBody>
      </p:sp>
      <p:sp>
        <p:nvSpPr>
          <p:cNvPr id="203" name="Google Shape;203;p23"/>
          <p:cNvSpPr txBox="1"/>
          <p:nvPr/>
        </p:nvSpPr>
        <p:spPr>
          <a:xfrm>
            <a:off x="3660788" y="758488"/>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 = 0.1</a:t>
            </a:r>
            <a:endParaRPr>
              <a:latin typeface="Roboto"/>
              <a:ea typeface="Roboto"/>
              <a:cs typeface="Roboto"/>
              <a:sym typeface="Roboto"/>
            </a:endParaRPr>
          </a:p>
        </p:txBody>
      </p:sp>
      <p:sp>
        <p:nvSpPr>
          <p:cNvPr id="204" name="Google Shape;204;p23"/>
          <p:cNvSpPr txBox="1"/>
          <p:nvPr/>
        </p:nvSpPr>
        <p:spPr>
          <a:xfrm>
            <a:off x="6707725" y="823400"/>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 = 0.2</a:t>
            </a:r>
            <a:endParaRPr>
              <a:latin typeface="Roboto"/>
              <a:ea typeface="Roboto"/>
              <a:cs typeface="Roboto"/>
              <a:sym typeface="Roboto"/>
            </a:endParaRPr>
          </a:p>
        </p:txBody>
      </p:sp>
      <p:sp>
        <p:nvSpPr>
          <p:cNvPr id="205" name="Google Shape;205;p23"/>
          <p:cNvSpPr txBox="1"/>
          <p:nvPr/>
        </p:nvSpPr>
        <p:spPr>
          <a:xfrm>
            <a:off x="2341300" y="3085850"/>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 = 0.3</a:t>
            </a:r>
            <a:endParaRPr>
              <a:latin typeface="Roboto"/>
              <a:ea typeface="Roboto"/>
              <a:cs typeface="Roboto"/>
              <a:sym typeface="Roboto"/>
            </a:endParaRPr>
          </a:p>
        </p:txBody>
      </p:sp>
      <p:sp>
        <p:nvSpPr>
          <p:cNvPr id="206" name="Google Shape;206;p23"/>
          <p:cNvSpPr txBox="1"/>
          <p:nvPr/>
        </p:nvSpPr>
        <p:spPr>
          <a:xfrm>
            <a:off x="5214650" y="2958325"/>
            <a:ext cx="12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 = 0.5</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nvSpPr>
        <p:spPr>
          <a:xfrm>
            <a:off x="1311000" y="407350"/>
            <a:ext cx="6522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Untargeted attack on subset</a:t>
            </a:r>
            <a:endParaRPr sz="2000">
              <a:latin typeface="Roboto"/>
              <a:ea typeface="Roboto"/>
              <a:cs typeface="Roboto"/>
              <a:sym typeface="Roboto"/>
            </a:endParaRPr>
          </a:p>
        </p:txBody>
      </p:sp>
      <p:pic>
        <p:nvPicPr>
          <p:cNvPr id="212" name="Google Shape;212;p24"/>
          <p:cNvPicPr preferRelativeResize="0"/>
          <p:nvPr/>
        </p:nvPicPr>
        <p:blipFill>
          <a:blip r:embed="rId3">
            <a:alphaModFix/>
          </a:blip>
          <a:stretch>
            <a:fillRect/>
          </a:stretch>
        </p:blipFill>
        <p:spPr>
          <a:xfrm>
            <a:off x="152400" y="940550"/>
            <a:ext cx="4303000" cy="4050550"/>
          </a:xfrm>
          <a:prstGeom prst="rect">
            <a:avLst/>
          </a:prstGeom>
          <a:noFill/>
          <a:ln>
            <a:noFill/>
          </a:ln>
        </p:spPr>
      </p:pic>
      <p:pic>
        <p:nvPicPr>
          <p:cNvPr id="213" name="Google Shape;213;p24"/>
          <p:cNvPicPr preferRelativeResize="0"/>
          <p:nvPr/>
        </p:nvPicPr>
        <p:blipFill>
          <a:blip r:embed="rId4">
            <a:alphaModFix/>
          </a:blip>
          <a:stretch>
            <a:fillRect/>
          </a:stretch>
        </p:blipFill>
        <p:spPr>
          <a:xfrm>
            <a:off x="4572000" y="940550"/>
            <a:ext cx="4417050" cy="4116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nvSpPr>
        <p:spPr>
          <a:xfrm>
            <a:off x="2165575" y="448750"/>
            <a:ext cx="4878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Untargeted attack on subset</a:t>
            </a:r>
            <a:endParaRPr sz="2000">
              <a:latin typeface="Roboto"/>
              <a:ea typeface="Roboto"/>
              <a:cs typeface="Roboto"/>
              <a:sym typeface="Roboto"/>
            </a:endParaRPr>
          </a:p>
          <a:p>
            <a:pPr indent="0" lvl="0" marL="0" rtl="0" algn="ctr">
              <a:spcBef>
                <a:spcPts val="0"/>
              </a:spcBef>
              <a:spcAft>
                <a:spcPts val="0"/>
              </a:spcAft>
              <a:buNone/>
            </a:pPr>
            <a:r>
              <a:t/>
            </a:r>
            <a:endParaRPr sz="1700">
              <a:latin typeface="Roboto"/>
              <a:ea typeface="Roboto"/>
              <a:cs typeface="Roboto"/>
              <a:sym typeface="Roboto"/>
            </a:endParaRPr>
          </a:p>
        </p:txBody>
      </p:sp>
      <p:pic>
        <p:nvPicPr>
          <p:cNvPr id="219" name="Google Shape;219;p25"/>
          <p:cNvPicPr preferRelativeResize="0"/>
          <p:nvPr/>
        </p:nvPicPr>
        <p:blipFill>
          <a:blip r:embed="rId3">
            <a:alphaModFix/>
          </a:blip>
          <a:stretch>
            <a:fillRect/>
          </a:stretch>
        </p:blipFill>
        <p:spPr>
          <a:xfrm>
            <a:off x="175425" y="1011550"/>
            <a:ext cx="4671200" cy="3681950"/>
          </a:xfrm>
          <a:prstGeom prst="rect">
            <a:avLst/>
          </a:prstGeom>
          <a:noFill/>
          <a:ln>
            <a:noFill/>
          </a:ln>
        </p:spPr>
      </p:pic>
      <p:pic>
        <p:nvPicPr>
          <p:cNvPr id="220" name="Google Shape;220;p25"/>
          <p:cNvPicPr preferRelativeResize="0"/>
          <p:nvPr/>
        </p:nvPicPr>
        <p:blipFill rotWithShape="1">
          <a:blip r:embed="rId4">
            <a:alphaModFix/>
          </a:blip>
          <a:srcRect b="21359" l="0" r="0" t="21376"/>
          <a:stretch/>
        </p:blipFill>
        <p:spPr>
          <a:xfrm>
            <a:off x="4927175" y="1419925"/>
            <a:ext cx="4064426" cy="286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nvSpPr>
        <p:spPr>
          <a:xfrm>
            <a:off x="1397425" y="380950"/>
            <a:ext cx="586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Target attack (epsilon=0.02) on subset</a:t>
            </a:r>
            <a:endParaRPr>
              <a:latin typeface="Roboto"/>
              <a:ea typeface="Roboto"/>
              <a:cs typeface="Roboto"/>
              <a:sym typeface="Roboto"/>
            </a:endParaRPr>
          </a:p>
        </p:txBody>
      </p:sp>
      <p:pic>
        <p:nvPicPr>
          <p:cNvPr id="226" name="Google Shape;226;p26"/>
          <p:cNvPicPr preferRelativeResize="0"/>
          <p:nvPr/>
        </p:nvPicPr>
        <p:blipFill>
          <a:blip r:embed="rId3">
            <a:alphaModFix/>
          </a:blip>
          <a:stretch>
            <a:fillRect/>
          </a:stretch>
        </p:blipFill>
        <p:spPr>
          <a:xfrm>
            <a:off x="152400" y="933550"/>
            <a:ext cx="4419600" cy="4057550"/>
          </a:xfrm>
          <a:prstGeom prst="rect">
            <a:avLst/>
          </a:prstGeom>
          <a:noFill/>
          <a:ln>
            <a:noFill/>
          </a:ln>
        </p:spPr>
      </p:pic>
      <p:pic>
        <p:nvPicPr>
          <p:cNvPr id="227" name="Google Shape;227;p26"/>
          <p:cNvPicPr preferRelativeResize="0"/>
          <p:nvPr/>
        </p:nvPicPr>
        <p:blipFill>
          <a:blip r:embed="rId4">
            <a:alphaModFix/>
          </a:blip>
          <a:stretch>
            <a:fillRect/>
          </a:stretch>
        </p:blipFill>
        <p:spPr>
          <a:xfrm>
            <a:off x="4724400" y="933550"/>
            <a:ext cx="4267200" cy="39959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nvSpPr>
        <p:spPr>
          <a:xfrm>
            <a:off x="1834500" y="453350"/>
            <a:ext cx="54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3" name="Google Shape;233;p27"/>
          <p:cNvSpPr txBox="1"/>
          <p:nvPr/>
        </p:nvSpPr>
        <p:spPr>
          <a:xfrm>
            <a:off x="1834500" y="453350"/>
            <a:ext cx="5866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(epsilon=0.02) on subset</a:t>
            </a:r>
            <a:endParaRPr sz="1700">
              <a:latin typeface="Roboto"/>
              <a:ea typeface="Roboto"/>
              <a:cs typeface="Roboto"/>
              <a:sym typeface="Roboto"/>
            </a:endParaRPr>
          </a:p>
        </p:txBody>
      </p:sp>
      <p:pic>
        <p:nvPicPr>
          <p:cNvPr id="234" name="Google Shape;234;p27"/>
          <p:cNvPicPr preferRelativeResize="0"/>
          <p:nvPr/>
        </p:nvPicPr>
        <p:blipFill>
          <a:blip r:embed="rId3">
            <a:alphaModFix/>
          </a:blip>
          <a:stretch>
            <a:fillRect/>
          </a:stretch>
        </p:blipFill>
        <p:spPr>
          <a:xfrm>
            <a:off x="152400" y="1052150"/>
            <a:ext cx="4419600" cy="3938950"/>
          </a:xfrm>
          <a:prstGeom prst="rect">
            <a:avLst/>
          </a:prstGeom>
          <a:noFill/>
          <a:ln>
            <a:noFill/>
          </a:ln>
        </p:spPr>
      </p:pic>
      <p:pic>
        <p:nvPicPr>
          <p:cNvPr id="235" name="Google Shape;235;p27"/>
          <p:cNvPicPr preferRelativeResize="0"/>
          <p:nvPr/>
        </p:nvPicPr>
        <p:blipFill rotWithShape="1">
          <a:blip r:embed="rId4">
            <a:alphaModFix/>
          </a:blip>
          <a:srcRect b="21022" l="0" r="0" t="22601"/>
          <a:stretch/>
        </p:blipFill>
        <p:spPr>
          <a:xfrm>
            <a:off x="4724400" y="1834175"/>
            <a:ext cx="4267200" cy="238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8"/>
          <p:cNvSpPr txBox="1"/>
          <p:nvPr/>
        </p:nvSpPr>
        <p:spPr>
          <a:xfrm>
            <a:off x="1797350" y="338300"/>
            <a:ext cx="5523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(epsilon=0.1) on subset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41" name="Google Shape;241;p28"/>
          <p:cNvPicPr preferRelativeResize="0"/>
          <p:nvPr/>
        </p:nvPicPr>
        <p:blipFill>
          <a:blip r:embed="rId3">
            <a:alphaModFix/>
          </a:blip>
          <a:stretch>
            <a:fillRect/>
          </a:stretch>
        </p:blipFill>
        <p:spPr>
          <a:xfrm>
            <a:off x="1" y="1198525"/>
            <a:ext cx="4572000" cy="3838600"/>
          </a:xfrm>
          <a:prstGeom prst="rect">
            <a:avLst/>
          </a:prstGeom>
          <a:noFill/>
          <a:ln>
            <a:noFill/>
          </a:ln>
        </p:spPr>
      </p:pic>
      <p:pic>
        <p:nvPicPr>
          <p:cNvPr id="242" name="Google Shape;242;p28"/>
          <p:cNvPicPr preferRelativeResize="0"/>
          <p:nvPr/>
        </p:nvPicPr>
        <p:blipFill>
          <a:blip r:embed="rId4">
            <a:alphaModFix/>
          </a:blip>
          <a:stretch>
            <a:fillRect/>
          </a:stretch>
        </p:blipFill>
        <p:spPr>
          <a:xfrm>
            <a:off x="4572000" y="1753625"/>
            <a:ext cx="4419600" cy="284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nvSpPr>
        <p:spPr>
          <a:xfrm>
            <a:off x="1797350" y="338300"/>
            <a:ext cx="5523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(epsilon=0.1) on subset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48" name="Google Shape;248;p29"/>
          <p:cNvPicPr preferRelativeResize="0"/>
          <p:nvPr/>
        </p:nvPicPr>
        <p:blipFill rotWithShape="1">
          <a:blip r:embed="rId3">
            <a:alphaModFix/>
          </a:blip>
          <a:srcRect b="11573" l="0" r="0" t="15268"/>
          <a:stretch/>
        </p:blipFill>
        <p:spPr>
          <a:xfrm>
            <a:off x="152400" y="1203575"/>
            <a:ext cx="4419600" cy="3553300"/>
          </a:xfrm>
          <a:prstGeom prst="rect">
            <a:avLst/>
          </a:prstGeom>
          <a:noFill/>
          <a:ln>
            <a:noFill/>
          </a:ln>
        </p:spPr>
      </p:pic>
      <p:pic>
        <p:nvPicPr>
          <p:cNvPr id="249" name="Google Shape;249;p29"/>
          <p:cNvPicPr preferRelativeResize="0"/>
          <p:nvPr/>
        </p:nvPicPr>
        <p:blipFill rotWithShape="1">
          <a:blip r:embed="rId4">
            <a:alphaModFix/>
          </a:blip>
          <a:srcRect b="13948" l="0" r="0" t="12828"/>
          <a:stretch/>
        </p:blipFill>
        <p:spPr>
          <a:xfrm>
            <a:off x="4724400" y="1049275"/>
            <a:ext cx="4267200" cy="360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nvSpPr>
        <p:spPr>
          <a:xfrm>
            <a:off x="1797350" y="338300"/>
            <a:ext cx="5523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(epsilon=0.1) on subset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55" name="Google Shape;255;p30"/>
          <p:cNvPicPr preferRelativeResize="0"/>
          <p:nvPr/>
        </p:nvPicPr>
        <p:blipFill>
          <a:blip r:embed="rId3">
            <a:alphaModFix/>
          </a:blip>
          <a:stretch>
            <a:fillRect/>
          </a:stretch>
        </p:blipFill>
        <p:spPr>
          <a:xfrm>
            <a:off x="152400" y="683500"/>
            <a:ext cx="4419600" cy="4307600"/>
          </a:xfrm>
          <a:prstGeom prst="rect">
            <a:avLst/>
          </a:prstGeom>
          <a:noFill/>
          <a:ln>
            <a:noFill/>
          </a:ln>
        </p:spPr>
      </p:pic>
      <p:pic>
        <p:nvPicPr>
          <p:cNvPr id="256" name="Google Shape;256;p30"/>
          <p:cNvPicPr preferRelativeResize="0"/>
          <p:nvPr/>
        </p:nvPicPr>
        <p:blipFill>
          <a:blip r:embed="rId4">
            <a:alphaModFix/>
          </a:blip>
          <a:stretch>
            <a:fillRect/>
          </a:stretch>
        </p:blipFill>
        <p:spPr>
          <a:xfrm>
            <a:off x="4697050" y="1152500"/>
            <a:ext cx="4294550" cy="338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nvSpPr>
        <p:spPr>
          <a:xfrm>
            <a:off x="1797350" y="338300"/>
            <a:ext cx="5523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(epsilon=0.2) on subset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62" name="Google Shape;262;p31"/>
          <p:cNvPicPr preferRelativeResize="0"/>
          <p:nvPr/>
        </p:nvPicPr>
        <p:blipFill rotWithShape="1">
          <a:blip r:embed="rId3">
            <a:alphaModFix/>
          </a:blip>
          <a:srcRect b="27086" l="0" r="0" t="27351"/>
          <a:stretch/>
        </p:blipFill>
        <p:spPr>
          <a:xfrm>
            <a:off x="152400" y="910850"/>
            <a:ext cx="4419600" cy="3523825"/>
          </a:xfrm>
          <a:prstGeom prst="rect">
            <a:avLst/>
          </a:prstGeom>
          <a:noFill/>
          <a:ln>
            <a:noFill/>
          </a:ln>
        </p:spPr>
      </p:pic>
      <p:pic>
        <p:nvPicPr>
          <p:cNvPr id="263" name="Google Shape;263;p31"/>
          <p:cNvPicPr preferRelativeResize="0"/>
          <p:nvPr/>
        </p:nvPicPr>
        <p:blipFill rotWithShape="1">
          <a:blip r:embed="rId4">
            <a:alphaModFix/>
          </a:blip>
          <a:srcRect b="18166" l="0" r="0" t="21377"/>
          <a:stretch/>
        </p:blipFill>
        <p:spPr>
          <a:xfrm>
            <a:off x="4662525" y="1152500"/>
            <a:ext cx="4329075" cy="352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grpSp>
        <p:nvGrpSpPr>
          <p:cNvPr id="92" name="Google Shape;92;p14"/>
          <p:cNvGrpSpPr/>
          <p:nvPr/>
        </p:nvGrpSpPr>
        <p:grpSpPr>
          <a:xfrm>
            <a:off x="431925" y="1304875"/>
            <a:ext cx="2628925"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Paper</a:t>
            </a:r>
            <a:endParaRPr>
              <a:solidFill>
                <a:schemeClr val="lt1"/>
              </a:solidFill>
            </a:endParaRPr>
          </a:p>
        </p:txBody>
      </p:sp>
      <p:sp>
        <p:nvSpPr>
          <p:cNvPr id="96" name="Google Shape;96;p14"/>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u="sng">
                <a:solidFill>
                  <a:schemeClr val="hlink"/>
                </a:solidFill>
                <a:hlinkClick r:id="rId3"/>
              </a:rPr>
              <a:t>Simple Black Box adversarial attacks</a:t>
            </a:r>
            <a:r>
              <a:rPr lang="en" sz="1600"/>
              <a:t> Chuan Guo, Jacob R. Gardner, Yurong You, Andrew Gordon Wilson, Kilian Q. Weinberger. 2019.</a:t>
            </a:r>
            <a:endParaRPr sz="1600"/>
          </a:p>
        </p:txBody>
      </p:sp>
      <p:grpSp>
        <p:nvGrpSpPr>
          <p:cNvPr id="97" name="Google Shape;97;p14"/>
          <p:cNvGrpSpPr/>
          <p:nvPr/>
        </p:nvGrpSpPr>
        <p:grpSpPr>
          <a:xfrm>
            <a:off x="3320450" y="1304875"/>
            <a:ext cx="2632500"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Problem Statement</a:t>
            </a:r>
            <a:endParaRPr>
              <a:solidFill>
                <a:schemeClr val="lt1"/>
              </a:solidFill>
            </a:endParaRPr>
          </a:p>
        </p:txBody>
      </p:sp>
      <p:sp>
        <p:nvSpPr>
          <p:cNvPr id="101" name="Google Shape;101;p14"/>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Try to make pretrained state of the art classifiers on Imagenet to misclassify data, using as less queries as possible in a black box fashion.</a:t>
            </a:r>
            <a:endParaRPr sz="16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4"/>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Experiment Setup</a:t>
            </a:r>
            <a:endParaRPr>
              <a:solidFill>
                <a:schemeClr val="lt1"/>
              </a:solidFill>
            </a:endParaRPr>
          </a:p>
        </p:txBody>
      </p:sp>
      <p:sp>
        <p:nvSpPr>
          <p:cNvPr id="106" name="Google Shape;106;p14"/>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Experiments on a subset of Imagenet data (</a:t>
            </a:r>
            <a:r>
              <a:rPr lang="en" sz="1600" u="sng">
                <a:solidFill>
                  <a:schemeClr val="hlink"/>
                </a:solidFill>
                <a:hlinkClick r:id="rId4"/>
              </a:rPr>
              <a:t>Imagenette</a:t>
            </a:r>
            <a:r>
              <a:rPr lang="en" sz="1600"/>
              <a:t>) and Tiny Imagenet data with models available through the PyTorch </a:t>
            </a:r>
            <a:r>
              <a:rPr lang="en" sz="1600" u="sng">
                <a:solidFill>
                  <a:schemeClr val="hlink"/>
                </a:solidFill>
                <a:hlinkClick r:id="rId5"/>
              </a:rPr>
              <a:t>API</a:t>
            </a:r>
            <a:r>
              <a:rPr lang="en" sz="1600"/>
              <a: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nvSpPr>
        <p:spPr>
          <a:xfrm>
            <a:off x="1797350" y="338300"/>
            <a:ext cx="55233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Target attack (epsilon=0.2) on subset</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69" name="Google Shape;269;p32"/>
          <p:cNvPicPr preferRelativeResize="0"/>
          <p:nvPr/>
        </p:nvPicPr>
        <p:blipFill>
          <a:blip r:embed="rId3">
            <a:alphaModFix/>
          </a:blip>
          <a:stretch>
            <a:fillRect/>
          </a:stretch>
        </p:blipFill>
        <p:spPr>
          <a:xfrm>
            <a:off x="152400" y="1152500"/>
            <a:ext cx="4419600" cy="3838600"/>
          </a:xfrm>
          <a:prstGeom prst="rect">
            <a:avLst/>
          </a:prstGeom>
          <a:noFill/>
          <a:ln>
            <a:noFill/>
          </a:ln>
        </p:spPr>
      </p:pic>
      <p:pic>
        <p:nvPicPr>
          <p:cNvPr id="270" name="Google Shape;270;p32"/>
          <p:cNvPicPr preferRelativeResize="0"/>
          <p:nvPr/>
        </p:nvPicPr>
        <p:blipFill rotWithShape="1">
          <a:blip r:embed="rId4">
            <a:alphaModFix/>
          </a:blip>
          <a:srcRect b="10904" l="0" r="0" t="12572"/>
          <a:stretch/>
        </p:blipFill>
        <p:spPr>
          <a:xfrm>
            <a:off x="4812100" y="1000100"/>
            <a:ext cx="4179501" cy="3991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nvSpPr>
        <p:spPr>
          <a:xfrm>
            <a:off x="1814975" y="391100"/>
            <a:ext cx="5375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Visualization of pixel attack</a:t>
            </a:r>
            <a:endParaRPr sz="1700">
              <a:latin typeface="Roboto"/>
              <a:ea typeface="Roboto"/>
              <a:cs typeface="Roboto"/>
              <a:sym typeface="Roboto"/>
            </a:endParaRPr>
          </a:p>
        </p:txBody>
      </p:sp>
      <p:pic>
        <p:nvPicPr>
          <p:cNvPr id="276" name="Google Shape;276;p33"/>
          <p:cNvPicPr preferRelativeResize="0"/>
          <p:nvPr/>
        </p:nvPicPr>
        <p:blipFill rotWithShape="1">
          <a:blip r:embed="rId3">
            <a:alphaModFix/>
          </a:blip>
          <a:srcRect b="25408" l="0" r="0" t="25991"/>
          <a:stretch/>
        </p:blipFill>
        <p:spPr>
          <a:xfrm>
            <a:off x="1131700" y="1049575"/>
            <a:ext cx="7847574" cy="348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nvSpPr>
        <p:spPr>
          <a:xfrm>
            <a:off x="1820375" y="303775"/>
            <a:ext cx="5647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Visualization of pixel attack</a:t>
            </a:r>
            <a:endParaRPr sz="1700">
              <a:latin typeface="Roboto"/>
              <a:ea typeface="Roboto"/>
              <a:cs typeface="Roboto"/>
              <a:sym typeface="Roboto"/>
            </a:endParaRPr>
          </a:p>
        </p:txBody>
      </p:sp>
      <p:pic>
        <p:nvPicPr>
          <p:cNvPr id="282" name="Google Shape;282;p34"/>
          <p:cNvPicPr preferRelativeResize="0"/>
          <p:nvPr/>
        </p:nvPicPr>
        <p:blipFill rotWithShape="1">
          <a:blip r:embed="rId3">
            <a:alphaModFix/>
          </a:blip>
          <a:srcRect b="23178" l="0" r="0" t="27567"/>
          <a:stretch/>
        </p:blipFill>
        <p:spPr>
          <a:xfrm>
            <a:off x="531600" y="936650"/>
            <a:ext cx="8100725" cy="3705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nvSpPr>
        <p:spPr>
          <a:xfrm>
            <a:off x="1808850" y="464900"/>
            <a:ext cx="5854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Visualization of pixel attack</a:t>
            </a:r>
            <a:endParaRPr sz="1700">
              <a:latin typeface="Roboto"/>
              <a:ea typeface="Roboto"/>
              <a:cs typeface="Roboto"/>
              <a:sym typeface="Roboto"/>
            </a:endParaRPr>
          </a:p>
        </p:txBody>
      </p:sp>
      <p:pic>
        <p:nvPicPr>
          <p:cNvPr id="288" name="Google Shape;288;p35"/>
          <p:cNvPicPr preferRelativeResize="0"/>
          <p:nvPr/>
        </p:nvPicPr>
        <p:blipFill rotWithShape="1">
          <a:blip r:embed="rId3">
            <a:alphaModFix/>
          </a:blip>
          <a:srcRect b="16800" l="0" r="0" t="22549"/>
          <a:stretch/>
        </p:blipFill>
        <p:spPr>
          <a:xfrm>
            <a:off x="416550" y="1051725"/>
            <a:ext cx="8146750" cy="3785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aphicFrame>
        <p:nvGraphicFramePr>
          <p:cNvPr id="293" name="Google Shape;293;p36"/>
          <p:cNvGraphicFramePr/>
          <p:nvPr/>
        </p:nvGraphicFramePr>
        <p:xfrm>
          <a:off x="1676400" y="1455275"/>
          <a:ext cx="3000000" cy="3000000"/>
        </p:xfrm>
        <a:graphic>
          <a:graphicData uri="http://schemas.openxmlformats.org/drawingml/2006/table">
            <a:tbl>
              <a:tblPr>
                <a:noFill/>
                <a:tableStyleId>{5F228A1C-6573-42C8-A0B7-E980706CC5EE}</a:tableStyleId>
              </a:tblPr>
              <a:tblGrid>
                <a:gridCol w="1447800"/>
                <a:gridCol w="1447800"/>
                <a:gridCol w="1447800"/>
                <a:gridCol w="1447800"/>
              </a:tblGrid>
              <a:tr h="498200">
                <a:tc>
                  <a:txBody>
                    <a:bodyPr/>
                    <a:lstStyle/>
                    <a:p>
                      <a:pPr indent="0" lvl="0" marL="0" rtl="0" algn="ctr">
                        <a:spcBef>
                          <a:spcPts val="0"/>
                        </a:spcBef>
                        <a:spcAft>
                          <a:spcPts val="0"/>
                        </a:spcAft>
                        <a:buNone/>
                      </a:pPr>
                      <a:r>
                        <a:rPr lang="en"/>
                        <a:t> S.No</a:t>
                      </a:r>
                      <a:endParaRPr/>
                    </a:p>
                  </a:txBody>
                  <a:tcPr marT="91425" marB="91425" marR="91425" marL="91425"/>
                </a:tc>
                <a:tc>
                  <a:txBody>
                    <a:bodyPr/>
                    <a:lstStyle/>
                    <a:p>
                      <a:pPr indent="0" lvl="0" marL="0" rtl="0" algn="ctr">
                        <a:spcBef>
                          <a:spcPts val="0"/>
                        </a:spcBef>
                        <a:spcAft>
                          <a:spcPts val="0"/>
                        </a:spcAft>
                        <a:buNone/>
                      </a:pPr>
                      <a:r>
                        <a:rPr lang="en"/>
                        <a:t>Epsilon</a:t>
                      </a:r>
                      <a:endParaRPr/>
                    </a:p>
                  </a:txBody>
                  <a:tcPr marT="91425" marB="91425" marR="91425" marL="91425"/>
                </a:tc>
                <a:tc>
                  <a:txBody>
                    <a:bodyPr/>
                    <a:lstStyle/>
                    <a:p>
                      <a:pPr indent="0" lvl="0" marL="0" rtl="0" algn="ctr">
                        <a:spcBef>
                          <a:spcPts val="0"/>
                        </a:spcBef>
                        <a:spcAft>
                          <a:spcPts val="0"/>
                        </a:spcAft>
                        <a:buNone/>
                      </a:pPr>
                      <a:r>
                        <a:rPr lang="en"/>
                        <a:t>Attack Ratio</a:t>
                      </a:r>
                      <a:endParaRPr/>
                    </a:p>
                  </a:txBody>
                  <a:tcPr marT="91425" marB="91425" marR="91425" marL="91425"/>
                </a:tc>
                <a:tc>
                  <a:txBody>
                    <a:bodyPr/>
                    <a:lstStyle/>
                    <a:p>
                      <a:pPr indent="0" lvl="0" marL="0" rtl="0" algn="ctr">
                        <a:spcBef>
                          <a:spcPts val="0"/>
                        </a:spcBef>
                        <a:spcAft>
                          <a:spcPts val="0"/>
                        </a:spcAft>
                        <a:buNone/>
                      </a:pPr>
                      <a:r>
                        <a:rPr lang="en"/>
                        <a:t>Avg. Iterations</a:t>
                      </a:r>
                      <a:endParaRPr/>
                    </a:p>
                  </a:txBody>
                  <a:tcPr marT="91425" marB="91425" marR="91425" marL="91425"/>
                </a:tc>
              </a:tr>
              <a:tr h="4982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0.02</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505</a:t>
                      </a:r>
                      <a:endParaRPr/>
                    </a:p>
                  </a:txBody>
                  <a:tcPr marT="91425" marB="91425" marR="91425" marL="91425"/>
                </a:tc>
              </a:tr>
              <a:tr h="498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0.1</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126</a:t>
                      </a:r>
                      <a:endParaRPr/>
                    </a:p>
                  </a:txBody>
                  <a:tcPr marT="91425" marB="91425" marR="91425" marL="91425"/>
                </a:tc>
              </a:tr>
              <a:tr h="4982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0.2</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58</a:t>
                      </a:r>
                      <a:endParaRPr/>
                    </a:p>
                  </a:txBody>
                  <a:tcPr marT="91425" marB="91425" marR="91425" marL="91425"/>
                </a:tc>
              </a:tr>
              <a:tr h="4982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0.3</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39</a:t>
                      </a:r>
                      <a:endParaRPr/>
                    </a:p>
                  </a:txBody>
                  <a:tcPr marT="91425" marB="91425" marR="91425" marL="91425"/>
                </a:tc>
              </a:tr>
              <a:tr h="4982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0.5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24</a:t>
                      </a:r>
                      <a:endParaRPr/>
                    </a:p>
                  </a:txBody>
                  <a:tcPr marT="91425" marB="91425" marR="91425" marL="91425"/>
                </a:tc>
              </a:tr>
            </a:tbl>
          </a:graphicData>
        </a:graphic>
      </p:graphicFrame>
      <p:sp>
        <p:nvSpPr>
          <p:cNvPr id="294" name="Google Shape;294;p36"/>
          <p:cNvSpPr txBox="1"/>
          <p:nvPr/>
        </p:nvSpPr>
        <p:spPr>
          <a:xfrm>
            <a:off x="1814975" y="554075"/>
            <a:ext cx="5284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Results on TinyImageNet (Untargeted Attack)</a:t>
            </a:r>
            <a:endParaRPr sz="19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nvSpPr>
        <p:spPr>
          <a:xfrm>
            <a:off x="1845550" y="452225"/>
            <a:ext cx="517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Results on TinyImageNet (Targeted Attack)</a:t>
            </a:r>
            <a:endParaRPr sz="1900">
              <a:latin typeface="Roboto"/>
              <a:ea typeface="Roboto"/>
              <a:cs typeface="Roboto"/>
              <a:sym typeface="Roboto"/>
            </a:endParaRPr>
          </a:p>
        </p:txBody>
      </p:sp>
      <p:graphicFrame>
        <p:nvGraphicFramePr>
          <p:cNvPr id="300" name="Google Shape;300;p37"/>
          <p:cNvGraphicFramePr/>
          <p:nvPr/>
        </p:nvGraphicFramePr>
        <p:xfrm>
          <a:off x="952500" y="1238250"/>
          <a:ext cx="3000000" cy="3000000"/>
        </p:xfrm>
        <a:graphic>
          <a:graphicData uri="http://schemas.openxmlformats.org/drawingml/2006/table">
            <a:tbl>
              <a:tblPr>
                <a:noFill/>
                <a:tableStyleId>{5F228A1C-6573-42C8-A0B7-E980706CC5EE}</a:tableStyleId>
              </a:tblPr>
              <a:tblGrid>
                <a:gridCol w="1809750"/>
                <a:gridCol w="1809750"/>
                <a:gridCol w="1809750"/>
                <a:gridCol w="1809750"/>
              </a:tblGrid>
              <a:tr h="381000">
                <a:tc>
                  <a:txBody>
                    <a:bodyPr/>
                    <a:lstStyle/>
                    <a:p>
                      <a:pPr indent="0" lvl="0" marL="0" rtl="0" algn="ctr">
                        <a:spcBef>
                          <a:spcPts val="0"/>
                        </a:spcBef>
                        <a:spcAft>
                          <a:spcPts val="0"/>
                        </a:spcAft>
                        <a:buNone/>
                      </a:pPr>
                      <a:r>
                        <a:rPr lang="en"/>
                        <a:t>S.No</a:t>
                      </a:r>
                      <a:endParaRPr/>
                    </a:p>
                  </a:txBody>
                  <a:tcPr marT="91425" marB="91425" marR="91425" marL="91425"/>
                </a:tc>
                <a:tc>
                  <a:txBody>
                    <a:bodyPr/>
                    <a:lstStyle/>
                    <a:p>
                      <a:pPr indent="0" lvl="0" marL="0" rtl="0" algn="ctr">
                        <a:spcBef>
                          <a:spcPts val="0"/>
                        </a:spcBef>
                        <a:spcAft>
                          <a:spcPts val="0"/>
                        </a:spcAft>
                        <a:buNone/>
                      </a:pPr>
                      <a:r>
                        <a:rPr lang="en"/>
                        <a:t>Epsilon</a:t>
                      </a:r>
                      <a:endParaRPr/>
                    </a:p>
                  </a:txBody>
                  <a:tcPr marT="91425" marB="91425" marR="91425" marL="91425"/>
                </a:tc>
                <a:tc>
                  <a:txBody>
                    <a:bodyPr/>
                    <a:lstStyle/>
                    <a:p>
                      <a:pPr indent="0" lvl="0" marL="0" rtl="0" algn="ctr">
                        <a:spcBef>
                          <a:spcPts val="0"/>
                        </a:spcBef>
                        <a:spcAft>
                          <a:spcPts val="0"/>
                        </a:spcAft>
                        <a:buNone/>
                      </a:pPr>
                      <a:r>
                        <a:rPr lang="en"/>
                        <a:t>Attack Ratio</a:t>
                      </a:r>
                      <a:endParaRPr/>
                    </a:p>
                  </a:txBody>
                  <a:tcPr marT="91425" marB="91425" marR="91425" marL="91425"/>
                </a:tc>
                <a:tc>
                  <a:txBody>
                    <a:bodyPr/>
                    <a:lstStyle/>
                    <a:p>
                      <a:pPr indent="0" lvl="0" marL="0" rtl="0" algn="ctr">
                        <a:spcBef>
                          <a:spcPts val="0"/>
                        </a:spcBef>
                        <a:spcAft>
                          <a:spcPts val="0"/>
                        </a:spcAft>
                        <a:buNone/>
                      </a:pPr>
                      <a:r>
                        <a:rPr lang="en"/>
                        <a:t>Avg. Iterations</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0.02</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1331</a:t>
                      </a:r>
                      <a:endParaRPr/>
                    </a:p>
                  </a:txBody>
                  <a:tcPr marT="91425" marB="91425" marR="91425" marL="91425"/>
                </a:tc>
              </a:tr>
              <a:tr h="3810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0.1</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294</a:t>
                      </a:r>
                      <a:endParaRPr/>
                    </a:p>
                  </a:txBody>
                  <a:tcPr marT="91425" marB="91425" marR="91425" marL="91425"/>
                </a:tc>
              </a:tr>
              <a:tr h="3810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0.2</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162</a:t>
                      </a:r>
                      <a:endParaRPr/>
                    </a:p>
                  </a:txBody>
                  <a:tcPr marT="91425" marB="91425" marR="91425" marL="91425"/>
                </a:tc>
              </a:tr>
              <a:tr h="3810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0.3</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120</a:t>
                      </a:r>
                      <a:endParaRPr/>
                    </a:p>
                  </a:txBody>
                  <a:tcPr marT="91425" marB="91425" marR="91425" marL="91425"/>
                </a:tc>
              </a:tr>
              <a:tr h="3810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0.5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79</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nvSpPr>
        <p:spPr>
          <a:xfrm>
            <a:off x="1825175" y="421675"/>
            <a:ext cx="586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Results on ImageNet Subset (Untargeted Attack)</a:t>
            </a:r>
            <a:endParaRPr sz="1900">
              <a:latin typeface="Roboto"/>
              <a:ea typeface="Roboto"/>
              <a:cs typeface="Roboto"/>
              <a:sym typeface="Roboto"/>
            </a:endParaRPr>
          </a:p>
        </p:txBody>
      </p:sp>
      <p:graphicFrame>
        <p:nvGraphicFramePr>
          <p:cNvPr id="306" name="Google Shape;306;p38"/>
          <p:cNvGraphicFramePr/>
          <p:nvPr/>
        </p:nvGraphicFramePr>
        <p:xfrm>
          <a:off x="1676400" y="1455275"/>
          <a:ext cx="3000000" cy="3000000"/>
        </p:xfrm>
        <a:graphic>
          <a:graphicData uri="http://schemas.openxmlformats.org/drawingml/2006/table">
            <a:tbl>
              <a:tblPr>
                <a:noFill/>
                <a:tableStyleId>{5F228A1C-6573-42C8-A0B7-E980706CC5EE}</a:tableStyleId>
              </a:tblPr>
              <a:tblGrid>
                <a:gridCol w="1447800"/>
                <a:gridCol w="1447800"/>
                <a:gridCol w="1447800"/>
                <a:gridCol w="1447800"/>
              </a:tblGrid>
              <a:tr h="498200">
                <a:tc>
                  <a:txBody>
                    <a:bodyPr/>
                    <a:lstStyle/>
                    <a:p>
                      <a:pPr indent="0" lvl="0" marL="0" rtl="0" algn="ctr">
                        <a:spcBef>
                          <a:spcPts val="0"/>
                        </a:spcBef>
                        <a:spcAft>
                          <a:spcPts val="0"/>
                        </a:spcAft>
                        <a:buNone/>
                      </a:pPr>
                      <a:r>
                        <a:rPr lang="en"/>
                        <a:t> S.No</a:t>
                      </a:r>
                      <a:endParaRPr/>
                    </a:p>
                  </a:txBody>
                  <a:tcPr marT="91425" marB="91425" marR="91425" marL="91425"/>
                </a:tc>
                <a:tc>
                  <a:txBody>
                    <a:bodyPr/>
                    <a:lstStyle/>
                    <a:p>
                      <a:pPr indent="0" lvl="0" marL="0" rtl="0" algn="ctr">
                        <a:spcBef>
                          <a:spcPts val="0"/>
                        </a:spcBef>
                        <a:spcAft>
                          <a:spcPts val="0"/>
                        </a:spcAft>
                        <a:buNone/>
                      </a:pPr>
                      <a:r>
                        <a:rPr lang="en"/>
                        <a:t>Epsilon</a:t>
                      </a:r>
                      <a:endParaRPr/>
                    </a:p>
                  </a:txBody>
                  <a:tcPr marT="91425" marB="91425" marR="91425" marL="91425"/>
                </a:tc>
                <a:tc>
                  <a:txBody>
                    <a:bodyPr/>
                    <a:lstStyle/>
                    <a:p>
                      <a:pPr indent="0" lvl="0" marL="0" rtl="0" algn="ctr">
                        <a:spcBef>
                          <a:spcPts val="0"/>
                        </a:spcBef>
                        <a:spcAft>
                          <a:spcPts val="0"/>
                        </a:spcAft>
                        <a:buNone/>
                      </a:pPr>
                      <a:r>
                        <a:rPr lang="en"/>
                        <a:t>Attack Ratio</a:t>
                      </a:r>
                      <a:endParaRPr/>
                    </a:p>
                  </a:txBody>
                  <a:tcPr marT="91425" marB="91425" marR="91425" marL="91425"/>
                </a:tc>
                <a:tc>
                  <a:txBody>
                    <a:bodyPr/>
                    <a:lstStyle/>
                    <a:p>
                      <a:pPr indent="0" lvl="0" marL="0" rtl="0" algn="ctr">
                        <a:spcBef>
                          <a:spcPts val="0"/>
                        </a:spcBef>
                        <a:spcAft>
                          <a:spcPts val="0"/>
                        </a:spcAft>
                        <a:buNone/>
                      </a:pPr>
                      <a:r>
                        <a:rPr lang="en"/>
                        <a:t>Avg. Iterations</a:t>
                      </a:r>
                      <a:endParaRPr/>
                    </a:p>
                  </a:txBody>
                  <a:tcPr marT="91425" marB="91425" marR="91425" marL="91425"/>
                </a:tc>
              </a:tr>
              <a:tr h="4982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0.02</a:t>
                      </a:r>
                      <a:endParaRPr/>
                    </a:p>
                  </a:txBody>
                  <a:tcPr marT="91425" marB="91425" marR="91425" marL="91425"/>
                </a:tc>
                <a:tc>
                  <a:txBody>
                    <a:bodyPr/>
                    <a:lstStyle/>
                    <a:p>
                      <a:pPr indent="0" lvl="0" marL="0" rtl="0" algn="ctr">
                        <a:spcBef>
                          <a:spcPts val="0"/>
                        </a:spcBef>
                        <a:spcAft>
                          <a:spcPts val="0"/>
                        </a:spcAft>
                        <a:buNone/>
                      </a:pPr>
                      <a:r>
                        <a:rPr lang="en"/>
                        <a:t>0.80</a:t>
                      </a:r>
                      <a:endParaRPr/>
                    </a:p>
                  </a:txBody>
                  <a:tcPr marT="91425" marB="91425" marR="91425" marL="91425"/>
                </a:tc>
                <a:tc>
                  <a:txBody>
                    <a:bodyPr/>
                    <a:lstStyle/>
                    <a:p>
                      <a:pPr indent="0" lvl="0" marL="0" rtl="0" algn="ctr">
                        <a:spcBef>
                          <a:spcPts val="0"/>
                        </a:spcBef>
                        <a:spcAft>
                          <a:spcPts val="0"/>
                        </a:spcAft>
                        <a:buNone/>
                      </a:pPr>
                      <a:r>
                        <a:rPr lang="en"/>
                        <a:t>3126</a:t>
                      </a:r>
                      <a:endParaRPr/>
                    </a:p>
                  </a:txBody>
                  <a:tcPr marT="91425" marB="91425" marR="91425" marL="91425"/>
                </a:tc>
              </a:tr>
              <a:tr h="498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0.1</a:t>
                      </a:r>
                      <a:endParaRPr/>
                    </a:p>
                  </a:txBody>
                  <a:tcPr marT="91425" marB="91425" marR="91425" marL="91425"/>
                </a:tc>
                <a:tc>
                  <a:txBody>
                    <a:bodyPr/>
                    <a:lstStyle/>
                    <a:p>
                      <a:pPr indent="0" lvl="0" marL="0" rtl="0" algn="ctr">
                        <a:spcBef>
                          <a:spcPts val="0"/>
                        </a:spcBef>
                        <a:spcAft>
                          <a:spcPts val="0"/>
                        </a:spcAft>
                        <a:buNone/>
                      </a:pPr>
                      <a:r>
                        <a:rPr lang="en"/>
                        <a:t>0.97</a:t>
                      </a:r>
                      <a:endParaRPr/>
                    </a:p>
                  </a:txBody>
                  <a:tcPr marT="91425" marB="91425" marR="91425" marL="91425"/>
                </a:tc>
                <a:tc>
                  <a:txBody>
                    <a:bodyPr/>
                    <a:lstStyle/>
                    <a:p>
                      <a:pPr indent="0" lvl="0" marL="0" rtl="0" algn="ctr">
                        <a:spcBef>
                          <a:spcPts val="0"/>
                        </a:spcBef>
                        <a:spcAft>
                          <a:spcPts val="0"/>
                        </a:spcAft>
                        <a:buNone/>
                      </a:pPr>
                      <a:r>
                        <a:rPr lang="en"/>
                        <a:t>1648</a:t>
                      </a:r>
                      <a:endParaRPr/>
                    </a:p>
                  </a:txBody>
                  <a:tcPr marT="91425" marB="91425" marR="91425" marL="91425"/>
                </a:tc>
              </a:tr>
              <a:tr h="4982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0.2</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1240</a:t>
                      </a:r>
                      <a:endParaRPr/>
                    </a:p>
                  </a:txBody>
                  <a:tcPr marT="91425" marB="91425" marR="91425" marL="91425"/>
                </a:tc>
              </a:tr>
              <a:tr h="4982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0.3</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945</a:t>
                      </a:r>
                      <a:endParaRPr/>
                    </a:p>
                  </a:txBody>
                  <a:tcPr marT="91425" marB="91425" marR="91425" marL="91425"/>
                </a:tc>
              </a:tr>
              <a:tr h="4982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0.5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658</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nvSpPr>
        <p:spPr>
          <a:xfrm>
            <a:off x="1825175" y="421675"/>
            <a:ext cx="586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Roboto"/>
                <a:ea typeface="Roboto"/>
                <a:cs typeface="Roboto"/>
                <a:sym typeface="Roboto"/>
              </a:rPr>
              <a:t>Results on ImageNet Subset (Targeted Attack)</a:t>
            </a:r>
            <a:endParaRPr sz="1900">
              <a:latin typeface="Roboto"/>
              <a:ea typeface="Roboto"/>
              <a:cs typeface="Roboto"/>
              <a:sym typeface="Roboto"/>
            </a:endParaRPr>
          </a:p>
        </p:txBody>
      </p:sp>
      <p:graphicFrame>
        <p:nvGraphicFramePr>
          <p:cNvPr id="312" name="Google Shape;312;p39"/>
          <p:cNvGraphicFramePr/>
          <p:nvPr/>
        </p:nvGraphicFramePr>
        <p:xfrm>
          <a:off x="1676400" y="1455275"/>
          <a:ext cx="3000000" cy="3000000"/>
        </p:xfrm>
        <a:graphic>
          <a:graphicData uri="http://schemas.openxmlformats.org/drawingml/2006/table">
            <a:tbl>
              <a:tblPr>
                <a:noFill/>
                <a:tableStyleId>{5F228A1C-6573-42C8-A0B7-E980706CC5EE}</a:tableStyleId>
              </a:tblPr>
              <a:tblGrid>
                <a:gridCol w="1447800"/>
                <a:gridCol w="1447800"/>
                <a:gridCol w="1447800"/>
                <a:gridCol w="1447800"/>
              </a:tblGrid>
              <a:tr h="498200">
                <a:tc>
                  <a:txBody>
                    <a:bodyPr/>
                    <a:lstStyle/>
                    <a:p>
                      <a:pPr indent="0" lvl="0" marL="0" rtl="0" algn="ctr">
                        <a:spcBef>
                          <a:spcPts val="0"/>
                        </a:spcBef>
                        <a:spcAft>
                          <a:spcPts val="0"/>
                        </a:spcAft>
                        <a:buNone/>
                      </a:pPr>
                      <a:r>
                        <a:rPr lang="en"/>
                        <a:t> S.No</a:t>
                      </a:r>
                      <a:endParaRPr/>
                    </a:p>
                  </a:txBody>
                  <a:tcPr marT="91425" marB="91425" marR="91425" marL="91425"/>
                </a:tc>
                <a:tc>
                  <a:txBody>
                    <a:bodyPr/>
                    <a:lstStyle/>
                    <a:p>
                      <a:pPr indent="0" lvl="0" marL="0" rtl="0" algn="ctr">
                        <a:spcBef>
                          <a:spcPts val="0"/>
                        </a:spcBef>
                        <a:spcAft>
                          <a:spcPts val="0"/>
                        </a:spcAft>
                        <a:buNone/>
                      </a:pPr>
                      <a:r>
                        <a:rPr lang="en"/>
                        <a:t>Epsilon</a:t>
                      </a:r>
                      <a:endParaRPr/>
                    </a:p>
                  </a:txBody>
                  <a:tcPr marT="91425" marB="91425" marR="91425" marL="91425"/>
                </a:tc>
                <a:tc>
                  <a:txBody>
                    <a:bodyPr/>
                    <a:lstStyle/>
                    <a:p>
                      <a:pPr indent="0" lvl="0" marL="0" rtl="0" algn="ctr">
                        <a:spcBef>
                          <a:spcPts val="0"/>
                        </a:spcBef>
                        <a:spcAft>
                          <a:spcPts val="0"/>
                        </a:spcAft>
                        <a:buNone/>
                      </a:pPr>
                      <a:r>
                        <a:rPr lang="en"/>
                        <a:t>Attack Ratio</a:t>
                      </a:r>
                      <a:endParaRPr/>
                    </a:p>
                  </a:txBody>
                  <a:tcPr marT="91425" marB="91425" marR="91425" marL="91425"/>
                </a:tc>
                <a:tc>
                  <a:txBody>
                    <a:bodyPr/>
                    <a:lstStyle/>
                    <a:p>
                      <a:pPr indent="0" lvl="0" marL="0" rtl="0" algn="ctr">
                        <a:spcBef>
                          <a:spcPts val="0"/>
                        </a:spcBef>
                        <a:spcAft>
                          <a:spcPts val="0"/>
                        </a:spcAft>
                        <a:buNone/>
                      </a:pPr>
                      <a:r>
                        <a:rPr lang="en"/>
                        <a:t>Avg. Iterations</a:t>
                      </a:r>
                      <a:endParaRPr/>
                    </a:p>
                  </a:txBody>
                  <a:tcPr marT="91425" marB="91425" marR="91425" marL="91425"/>
                </a:tc>
              </a:tr>
              <a:tr h="4982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0.02</a:t>
                      </a:r>
                      <a:endParaRPr/>
                    </a:p>
                  </a:txBody>
                  <a:tcPr marT="91425" marB="91425" marR="91425" marL="91425"/>
                </a:tc>
                <a:tc>
                  <a:txBody>
                    <a:bodyPr/>
                    <a:lstStyle/>
                    <a:p>
                      <a:pPr indent="0" lvl="0" marL="0" rtl="0" algn="ctr">
                        <a:spcBef>
                          <a:spcPts val="0"/>
                        </a:spcBef>
                        <a:spcAft>
                          <a:spcPts val="0"/>
                        </a:spcAft>
                        <a:buNone/>
                      </a:pPr>
                      <a:r>
                        <a:rPr lang="en"/>
                        <a:t>0.53</a:t>
                      </a:r>
                      <a:endParaRPr/>
                    </a:p>
                  </a:txBody>
                  <a:tcPr marT="91425" marB="91425" marR="91425" marL="91425"/>
                </a:tc>
                <a:tc>
                  <a:txBody>
                    <a:bodyPr/>
                    <a:lstStyle/>
                    <a:p>
                      <a:pPr indent="0" lvl="0" marL="0" rtl="0" algn="ctr">
                        <a:spcBef>
                          <a:spcPts val="0"/>
                        </a:spcBef>
                        <a:spcAft>
                          <a:spcPts val="0"/>
                        </a:spcAft>
                        <a:buNone/>
                      </a:pPr>
                      <a:r>
                        <a:rPr lang="en"/>
                        <a:t>5383</a:t>
                      </a:r>
                      <a:endParaRPr/>
                    </a:p>
                  </a:txBody>
                  <a:tcPr marT="91425" marB="91425" marR="91425" marL="91425"/>
                </a:tc>
              </a:tr>
              <a:tr h="498200">
                <a:tc>
                  <a:txBody>
                    <a:bodyPr/>
                    <a:lstStyle/>
                    <a:p>
                      <a:pPr indent="0" lvl="0" marL="0" rtl="0" algn="ctr">
                        <a:spcBef>
                          <a:spcPts val="0"/>
                        </a:spcBef>
                        <a:spcAft>
                          <a:spcPts val="0"/>
                        </a:spcAft>
                        <a:buNone/>
                      </a:pPr>
                      <a:r>
                        <a:rPr lang="en"/>
                        <a:t>2)</a:t>
                      </a:r>
                      <a:endParaRPr/>
                    </a:p>
                  </a:txBody>
                  <a:tcPr marT="91425" marB="91425" marR="91425" marL="91425"/>
                </a:tc>
                <a:tc>
                  <a:txBody>
                    <a:bodyPr/>
                    <a:lstStyle/>
                    <a:p>
                      <a:pPr indent="0" lvl="0" marL="0" rtl="0" algn="ctr">
                        <a:spcBef>
                          <a:spcPts val="0"/>
                        </a:spcBef>
                        <a:spcAft>
                          <a:spcPts val="0"/>
                        </a:spcAft>
                        <a:buNone/>
                      </a:pPr>
                      <a:r>
                        <a:rPr lang="en"/>
                        <a:t>0.1</a:t>
                      </a:r>
                      <a:endParaRPr/>
                    </a:p>
                  </a:txBody>
                  <a:tcPr marT="91425" marB="91425" marR="91425" marL="91425"/>
                </a:tc>
                <a:tc>
                  <a:txBody>
                    <a:bodyPr/>
                    <a:lstStyle/>
                    <a:p>
                      <a:pPr indent="0" lvl="0" marL="0" rtl="0" algn="ctr">
                        <a:spcBef>
                          <a:spcPts val="0"/>
                        </a:spcBef>
                        <a:spcAft>
                          <a:spcPts val="0"/>
                        </a:spcAft>
                        <a:buNone/>
                      </a:pPr>
                      <a:r>
                        <a:rPr lang="en"/>
                        <a:t>0.90</a:t>
                      </a:r>
                      <a:endParaRPr/>
                    </a:p>
                  </a:txBody>
                  <a:tcPr marT="91425" marB="91425" marR="91425" marL="91425"/>
                </a:tc>
                <a:tc>
                  <a:txBody>
                    <a:bodyPr/>
                    <a:lstStyle/>
                    <a:p>
                      <a:pPr indent="0" lvl="0" marL="0" rtl="0" algn="ctr">
                        <a:spcBef>
                          <a:spcPts val="0"/>
                        </a:spcBef>
                        <a:spcAft>
                          <a:spcPts val="0"/>
                        </a:spcAft>
                        <a:buNone/>
                      </a:pPr>
                      <a:r>
                        <a:rPr lang="en"/>
                        <a:t>3383</a:t>
                      </a:r>
                      <a:endParaRPr/>
                    </a:p>
                  </a:txBody>
                  <a:tcPr marT="91425" marB="91425" marR="91425" marL="91425"/>
                </a:tc>
              </a:tr>
              <a:tr h="4982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0.2</a:t>
                      </a:r>
                      <a:endParaRPr/>
                    </a:p>
                  </a:txBody>
                  <a:tcPr marT="91425" marB="91425" marR="91425" marL="91425"/>
                </a:tc>
                <a:tc>
                  <a:txBody>
                    <a:bodyPr/>
                    <a:lstStyle/>
                    <a:p>
                      <a:pPr indent="0" lvl="0" marL="0" rtl="0" algn="ctr">
                        <a:spcBef>
                          <a:spcPts val="0"/>
                        </a:spcBef>
                        <a:spcAft>
                          <a:spcPts val="0"/>
                        </a:spcAft>
                        <a:buNone/>
                      </a:pPr>
                      <a:r>
                        <a:rPr lang="en"/>
                        <a:t>0.96</a:t>
                      </a:r>
                      <a:endParaRPr/>
                    </a:p>
                  </a:txBody>
                  <a:tcPr marT="91425" marB="91425" marR="91425" marL="91425"/>
                </a:tc>
                <a:tc>
                  <a:txBody>
                    <a:bodyPr/>
                    <a:lstStyle/>
                    <a:p>
                      <a:pPr indent="0" lvl="0" marL="0" rtl="0" algn="ctr">
                        <a:spcBef>
                          <a:spcPts val="0"/>
                        </a:spcBef>
                        <a:spcAft>
                          <a:spcPts val="0"/>
                        </a:spcAft>
                        <a:buNone/>
                      </a:pPr>
                      <a:r>
                        <a:rPr lang="en"/>
                        <a:t>2824</a:t>
                      </a:r>
                      <a:endParaRPr/>
                    </a:p>
                  </a:txBody>
                  <a:tcPr marT="91425" marB="91425" marR="91425" marL="91425"/>
                </a:tc>
              </a:tr>
              <a:tr h="4982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0.3</a:t>
                      </a:r>
                      <a:endParaRPr/>
                    </a:p>
                  </a:txBody>
                  <a:tcPr marT="91425" marB="91425" marR="91425" marL="91425"/>
                </a:tc>
                <a:tc>
                  <a:txBody>
                    <a:bodyPr/>
                    <a:lstStyle/>
                    <a:p>
                      <a:pPr indent="0" lvl="0" marL="0" rtl="0" algn="ctr">
                        <a:spcBef>
                          <a:spcPts val="0"/>
                        </a:spcBef>
                        <a:spcAft>
                          <a:spcPts val="0"/>
                        </a:spcAft>
                        <a:buNone/>
                      </a:pPr>
                      <a:r>
                        <a:rPr lang="en"/>
                        <a:t>0.98</a:t>
                      </a:r>
                      <a:endParaRPr/>
                    </a:p>
                  </a:txBody>
                  <a:tcPr marT="91425" marB="91425" marR="91425" marL="91425"/>
                </a:tc>
                <a:tc>
                  <a:txBody>
                    <a:bodyPr/>
                    <a:lstStyle/>
                    <a:p>
                      <a:pPr indent="0" lvl="0" marL="0" rtl="0" algn="ctr">
                        <a:spcBef>
                          <a:spcPts val="0"/>
                        </a:spcBef>
                        <a:spcAft>
                          <a:spcPts val="0"/>
                        </a:spcAft>
                        <a:buNone/>
                      </a:pPr>
                      <a:r>
                        <a:rPr lang="en"/>
                        <a:t>2636</a:t>
                      </a:r>
                      <a:endParaRPr/>
                    </a:p>
                  </a:txBody>
                  <a:tcPr marT="91425" marB="91425" marR="91425" marL="91425"/>
                </a:tc>
              </a:tr>
              <a:tr h="498200">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0.5</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c>
                  <a:txBody>
                    <a:bodyPr/>
                    <a:lstStyle/>
                    <a:p>
                      <a:pPr indent="0" lvl="0" marL="0" rtl="0" algn="ctr">
                        <a:spcBef>
                          <a:spcPts val="0"/>
                        </a:spcBef>
                        <a:spcAft>
                          <a:spcPts val="0"/>
                        </a:spcAft>
                        <a:buNone/>
                      </a:pPr>
                      <a:r>
                        <a:rPr lang="en"/>
                        <a:t>2410</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1465325" y="277750"/>
            <a:ext cx="64041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Roboto"/>
                <a:ea typeface="Roboto"/>
                <a:cs typeface="Roboto"/>
                <a:sym typeface="Roboto"/>
              </a:rPr>
              <a:t>Distribution of untargeted attack iterations over images</a:t>
            </a:r>
            <a:endParaRPr sz="1900">
              <a:latin typeface="Roboto"/>
              <a:ea typeface="Roboto"/>
              <a:cs typeface="Roboto"/>
              <a:sym typeface="Roboto"/>
            </a:endParaRPr>
          </a:p>
        </p:txBody>
      </p:sp>
      <p:pic>
        <p:nvPicPr>
          <p:cNvPr id="318" name="Google Shape;318;p40"/>
          <p:cNvPicPr preferRelativeResize="0"/>
          <p:nvPr/>
        </p:nvPicPr>
        <p:blipFill>
          <a:blip r:embed="rId3">
            <a:alphaModFix/>
          </a:blip>
          <a:stretch>
            <a:fillRect/>
          </a:stretch>
        </p:blipFill>
        <p:spPr>
          <a:xfrm>
            <a:off x="100975" y="1080150"/>
            <a:ext cx="4415026" cy="3187001"/>
          </a:xfrm>
          <a:prstGeom prst="rect">
            <a:avLst/>
          </a:prstGeom>
          <a:noFill/>
          <a:ln>
            <a:noFill/>
          </a:ln>
        </p:spPr>
      </p:pic>
      <p:pic>
        <p:nvPicPr>
          <p:cNvPr id="319" name="Google Shape;319;p40"/>
          <p:cNvPicPr preferRelativeResize="0"/>
          <p:nvPr/>
        </p:nvPicPr>
        <p:blipFill>
          <a:blip r:embed="rId4">
            <a:alphaModFix/>
          </a:blip>
          <a:stretch>
            <a:fillRect/>
          </a:stretch>
        </p:blipFill>
        <p:spPr>
          <a:xfrm>
            <a:off x="4555360" y="1080150"/>
            <a:ext cx="4444240" cy="3187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nvSpPr>
        <p:spPr>
          <a:xfrm>
            <a:off x="1609350" y="288025"/>
            <a:ext cx="592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Roboto"/>
                <a:ea typeface="Roboto"/>
                <a:cs typeface="Roboto"/>
                <a:sym typeface="Roboto"/>
              </a:rPr>
              <a:t>Distribution of targeted attack iterations over images</a:t>
            </a:r>
            <a:endParaRPr sz="1900">
              <a:latin typeface="Roboto"/>
              <a:ea typeface="Roboto"/>
              <a:cs typeface="Roboto"/>
              <a:sym typeface="Roboto"/>
            </a:endParaRPr>
          </a:p>
        </p:txBody>
      </p:sp>
      <p:pic>
        <p:nvPicPr>
          <p:cNvPr id="325" name="Google Shape;325;p41"/>
          <p:cNvPicPr preferRelativeResize="0"/>
          <p:nvPr/>
        </p:nvPicPr>
        <p:blipFill>
          <a:blip r:embed="rId3">
            <a:alphaModFix/>
          </a:blip>
          <a:stretch>
            <a:fillRect/>
          </a:stretch>
        </p:blipFill>
        <p:spPr>
          <a:xfrm>
            <a:off x="100950" y="1059075"/>
            <a:ext cx="4427600" cy="3179175"/>
          </a:xfrm>
          <a:prstGeom prst="rect">
            <a:avLst/>
          </a:prstGeom>
          <a:noFill/>
          <a:ln>
            <a:noFill/>
          </a:ln>
        </p:spPr>
      </p:pic>
      <p:pic>
        <p:nvPicPr>
          <p:cNvPr id="326" name="Google Shape;326;p41"/>
          <p:cNvPicPr preferRelativeResize="0"/>
          <p:nvPr/>
        </p:nvPicPr>
        <p:blipFill>
          <a:blip r:embed="rId4">
            <a:alphaModFix/>
          </a:blip>
          <a:stretch>
            <a:fillRect/>
          </a:stretch>
        </p:blipFill>
        <p:spPr>
          <a:xfrm>
            <a:off x="4523000" y="1047897"/>
            <a:ext cx="4427600" cy="32147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 of the paper</a:t>
            </a:r>
            <a:endParaRPr/>
          </a:p>
        </p:txBody>
      </p:sp>
      <p:sp>
        <p:nvSpPr>
          <p:cNvPr id="112" name="Google Shape;112;p15"/>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p1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Random Attack</a:t>
            </a:r>
            <a:endParaRPr>
              <a:solidFill>
                <a:schemeClr val="lt1"/>
              </a:solidFill>
            </a:endParaRPr>
          </a:p>
        </p:txBody>
      </p:sp>
      <p:sp>
        <p:nvSpPr>
          <p:cNvPr id="114" name="Google Shape;114;p15"/>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t>In each attack random pixels are chosen</a:t>
            </a:r>
            <a:r>
              <a:rPr lang="en" sz="1600"/>
              <a:t> </a:t>
            </a:r>
            <a:r>
              <a:rPr b="1" lang="en" sz="1600"/>
              <a:t>and </a:t>
            </a:r>
            <a:r>
              <a:rPr b="1" lang="en" sz="1600"/>
              <a:t>a</a:t>
            </a:r>
            <a:r>
              <a:rPr b="1" lang="en" sz="1600"/>
              <a:t> channel(color) is chosen at random.</a:t>
            </a:r>
            <a:endParaRPr b="1" sz="1600"/>
          </a:p>
        </p:txBody>
      </p:sp>
      <p:sp>
        <p:nvSpPr>
          <p:cNvPr id="115" name="Google Shape;115;p15"/>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5"/>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Orthonormal Basis</a:t>
            </a:r>
            <a:endParaRPr>
              <a:solidFill>
                <a:schemeClr val="lt1"/>
              </a:solidFill>
            </a:endParaRPr>
          </a:p>
        </p:txBody>
      </p:sp>
      <p:sp>
        <p:nvSpPr>
          <p:cNvPr id="117" name="Google Shape;117;p15"/>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t>Now value of a chosen channel is changed in such a way so as to propagate the attack (cartesian basis).</a:t>
            </a:r>
            <a:endParaRPr b="1" sz="1600"/>
          </a:p>
        </p:txBody>
      </p:sp>
      <p:sp>
        <p:nvSpPr>
          <p:cNvPr id="118" name="Google Shape;118;p15"/>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5"/>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Query Efficiency</a:t>
            </a:r>
            <a:endParaRPr>
              <a:solidFill>
                <a:schemeClr val="lt1"/>
              </a:solidFill>
            </a:endParaRPr>
          </a:p>
        </p:txBody>
      </p:sp>
      <p:sp>
        <p:nvSpPr>
          <p:cNvPr id="120" name="Google Shape;120;p15"/>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b="1" lang="en" sz="1600"/>
              <a:t>Most of the images are misclassified successfully after only 5000 queries (</a:t>
            </a:r>
            <a:r>
              <a:rPr b="1" lang="en" sz="1600"/>
              <a:t>70% success rate, as reported</a:t>
            </a:r>
            <a:r>
              <a:rPr b="1" lang="en" sz="1600"/>
              <a: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2"/>
          <p:cNvPicPr preferRelativeResize="0"/>
          <p:nvPr/>
        </p:nvPicPr>
        <p:blipFill>
          <a:blip r:embed="rId3">
            <a:alphaModFix/>
          </a:blip>
          <a:stretch>
            <a:fillRect/>
          </a:stretch>
        </p:blipFill>
        <p:spPr>
          <a:xfrm>
            <a:off x="1448950" y="355450"/>
            <a:ext cx="6246098" cy="4337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3"/>
          <p:cNvPicPr preferRelativeResize="0"/>
          <p:nvPr/>
        </p:nvPicPr>
        <p:blipFill>
          <a:blip r:embed="rId3">
            <a:alphaModFix/>
          </a:blip>
          <a:stretch>
            <a:fillRect/>
          </a:stretch>
        </p:blipFill>
        <p:spPr>
          <a:xfrm>
            <a:off x="1059888" y="152400"/>
            <a:ext cx="7024226"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4"/>
          <p:cNvPicPr preferRelativeResize="0"/>
          <p:nvPr/>
        </p:nvPicPr>
        <p:blipFill>
          <a:blip r:embed="rId3">
            <a:alphaModFix/>
          </a:blip>
          <a:stretch>
            <a:fillRect/>
          </a:stretch>
        </p:blipFill>
        <p:spPr>
          <a:xfrm>
            <a:off x="131850" y="617200"/>
            <a:ext cx="4380225" cy="3704475"/>
          </a:xfrm>
          <a:prstGeom prst="rect">
            <a:avLst/>
          </a:prstGeom>
          <a:noFill/>
          <a:ln>
            <a:noFill/>
          </a:ln>
        </p:spPr>
      </p:pic>
      <p:sp>
        <p:nvSpPr>
          <p:cNvPr id="342" name="Google Shape;342;p44"/>
          <p:cNvSpPr txBox="1"/>
          <p:nvPr/>
        </p:nvSpPr>
        <p:spPr>
          <a:xfrm>
            <a:off x="757225" y="4546875"/>
            <a:ext cx="388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Untargeted attack, 100 images, eps=0.2</a:t>
            </a:r>
            <a:endParaRPr>
              <a:latin typeface="Roboto"/>
              <a:ea typeface="Roboto"/>
              <a:cs typeface="Roboto"/>
              <a:sym typeface="Roboto"/>
            </a:endParaRPr>
          </a:p>
        </p:txBody>
      </p:sp>
      <p:pic>
        <p:nvPicPr>
          <p:cNvPr id="343" name="Google Shape;343;p44"/>
          <p:cNvPicPr preferRelativeResize="0"/>
          <p:nvPr/>
        </p:nvPicPr>
        <p:blipFill>
          <a:blip r:embed="rId4">
            <a:alphaModFix/>
          </a:blip>
          <a:stretch>
            <a:fillRect/>
          </a:stretch>
        </p:blipFill>
        <p:spPr>
          <a:xfrm>
            <a:off x="4512075" y="639663"/>
            <a:ext cx="4327125" cy="3659557"/>
          </a:xfrm>
          <a:prstGeom prst="rect">
            <a:avLst/>
          </a:prstGeom>
          <a:noFill/>
          <a:ln>
            <a:noFill/>
          </a:ln>
        </p:spPr>
      </p:pic>
      <p:sp>
        <p:nvSpPr>
          <p:cNvPr id="344" name="Google Shape;344;p44"/>
          <p:cNvSpPr txBox="1"/>
          <p:nvPr/>
        </p:nvSpPr>
        <p:spPr>
          <a:xfrm>
            <a:off x="4884425" y="4546875"/>
            <a:ext cx="388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T</a:t>
            </a:r>
            <a:r>
              <a:rPr lang="en">
                <a:latin typeface="Roboto"/>
                <a:ea typeface="Roboto"/>
                <a:cs typeface="Roboto"/>
                <a:sym typeface="Roboto"/>
              </a:rPr>
              <a:t>argeted attack, 61 images, eps=0.2</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Improvements in strategy ~ &lt;1000 iterations</a:t>
            </a:r>
            <a:endParaRPr/>
          </a:p>
        </p:txBody>
      </p:sp>
      <p:pic>
        <p:nvPicPr>
          <p:cNvPr id="350" name="Google Shape;350;p45"/>
          <p:cNvPicPr preferRelativeResize="0"/>
          <p:nvPr/>
        </p:nvPicPr>
        <p:blipFill>
          <a:blip r:embed="rId3">
            <a:alphaModFix/>
          </a:blip>
          <a:stretch>
            <a:fillRect/>
          </a:stretch>
        </p:blipFill>
        <p:spPr>
          <a:xfrm>
            <a:off x="1011138" y="1017800"/>
            <a:ext cx="6771936" cy="382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a:t>
            </a:r>
            <a:endParaRPr/>
          </a:p>
        </p:txBody>
      </p:sp>
      <p:sp>
        <p:nvSpPr>
          <p:cNvPr id="356" name="Google Shape;356;p46"/>
          <p:cNvSpPr txBox="1"/>
          <p:nvPr/>
        </p:nvSpPr>
        <p:spPr>
          <a:xfrm>
            <a:off x="403950" y="1157950"/>
            <a:ext cx="81960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Ardhendu Banerjee: Prepared the code for Black box pixel attack, extracted data subsets and label mappings for experimentation; conducted initial tests on multiple pretrained models for evaluating attack resistance v/s query time tradeoffs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Animesh Das: Compared various strategies for attack (localization) and conducted targeted attack visualization and performance tests; result compilation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Ritvik Gupta: Prepared code for attack on TinyImageNet and automated efficient runs for random image indices for tabulation and computation of success rate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311700" y="2061675"/>
            <a:ext cx="8520600" cy="60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Thank You</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Attack Strategy</a:t>
            </a:r>
            <a:endParaRPr/>
          </a:p>
        </p:txBody>
      </p:sp>
      <p:sp>
        <p:nvSpPr>
          <p:cNvPr id="126" name="Google Shape;126;p1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Cartesian Basis: a single independent feature of the sample</a:t>
            </a:r>
            <a:endParaRPr/>
          </a:p>
        </p:txBody>
      </p:sp>
      <p:sp>
        <p:nvSpPr>
          <p:cNvPr id="127" name="Google Shape;127;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We perturb the individual channels of a pixel in each iteration by a small amount epsilon. At first we add the value to a random pixel, if the model probability decreases, we set that value else subtract from the value and try again. If the probability still doesn’t change, we choose another random pixel in the next iteration.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descr="Background pointer shape in timeline graphic" id="132" name="Google Shape;132;p17"/>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1</a:t>
            </a:r>
            <a:endParaRPr sz="1600">
              <a:solidFill>
                <a:schemeClr val="lt1"/>
              </a:solidFill>
            </a:endParaRPr>
          </a:p>
        </p:txBody>
      </p:sp>
      <p:grpSp>
        <p:nvGrpSpPr>
          <p:cNvPr id="134" name="Google Shape;134;p17"/>
          <p:cNvGrpSpPr/>
          <p:nvPr/>
        </p:nvGrpSpPr>
        <p:grpSpPr>
          <a:xfrm>
            <a:off x="969270" y="1610215"/>
            <a:ext cx="198900" cy="593656"/>
            <a:chOff x="777447" y="1610215"/>
            <a:chExt cx="198900" cy="593656"/>
          </a:xfrm>
        </p:grpSpPr>
        <p:cxnSp>
          <p:nvCxnSpPr>
            <p:cNvPr id="135" name="Google Shape;135;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6" name="Google Shape;136;p17"/>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7"/>
          <p:cNvSpPr txBox="1"/>
          <p:nvPr>
            <p:ph idx="4294967295" type="body"/>
          </p:nvPr>
        </p:nvSpPr>
        <p:spPr>
          <a:xfrm>
            <a:off x="340925" y="70391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Preliminary: FGSM White Box attacks</a:t>
            </a:r>
            <a:endParaRPr sz="1600"/>
          </a:p>
        </p:txBody>
      </p:sp>
      <p:sp>
        <p:nvSpPr>
          <p:cNvPr descr="Background pointer shape in timeline graphic" id="138" name="Google Shape;138;p17"/>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 name="Google Shape;139;p1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a:t>
            </a:r>
            <a:endParaRPr sz="1600">
              <a:solidFill>
                <a:schemeClr val="lt1"/>
              </a:solidFill>
            </a:endParaRPr>
          </a:p>
        </p:txBody>
      </p:sp>
      <p:grpSp>
        <p:nvGrpSpPr>
          <p:cNvPr id="140" name="Google Shape;140;p17"/>
          <p:cNvGrpSpPr/>
          <p:nvPr/>
        </p:nvGrpSpPr>
        <p:grpSpPr>
          <a:xfrm>
            <a:off x="2684632" y="2938958"/>
            <a:ext cx="198900" cy="593656"/>
            <a:chOff x="2223534" y="2938958"/>
            <a:chExt cx="198900" cy="593656"/>
          </a:xfrm>
        </p:grpSpPr>
        <p:cxnSp>
          <p:nvCxnSpPr>
            <p:cNvPr id="141" name="Google Shape;141;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2" name="Google Shape;142;p17"/>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7"/>
          <p:cNvSpPr txBox="1"/>
          <p:nvPr>
            <p:ph idx="4294967295" type="body"/>
          </p:nvPr>
        </p:nvSpPr>
        <p:spPr>
          <a:xfrm>
            <a:off x="1244325" y="3757725"/>
            <a:ext cx="2242800" cy="9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Replication of author’s code with ResNet50 with TinyImageNet</a:t>
            </a:r>
            <a:endParaRPr sz="1600"/>
          </a:p>
        </p:txBody>
      </p:sp>
      <p:sp>
        <p:nvSpPr>
          <p:cNvPr descr="Background pointer shape in timeline graphic" id="144" name="Google Shape;144;p17"/>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5" name="Google Shape;145;p17"/>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3</a:t>
            </a:r>
            <a:endParaRPr sz="1600">
              <a:solidFill>
                <a:schemeClr val="lt1"/>
              </a:solidFill>
            </a:endParaRPr>
          </a:p>
        </p:txBody>
      </p:sp>
      <p:grpSp>
        <p:nvGrpSpPr>
          <p:cNvPr id="146" name="Google Shape;146;p17"/>
          <p:cNvGrpSpPr/>
          <p:nvPr/>
        </p:nvGrpSpPr>
        <p:grpSpPr>
          <a:xfrm>
            <a:off x="4319545" y="1610215"/>
            <a:ext cx="198900" cy="593656"/>
            <a:chOff x="3918084" y="1610215"/>
            <a:chExt cx="198900" cy="593656"/>
          </a:xfrm>
        </p:grpSpPr>
        <p:cxnSp>
          <p:nvCxnSpPr>
            <p:cNvPr id="147" name="Google Shape;147;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48" name="Google Shape;148;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7"/>
          <p:cNvSpPr txBox="1"/>
          <p:nvPr>
            <p:ph idx="4294967295" type="body"/>
          </p:nvPr>
        </p:nvSpPr>
        <p:spPr>
          <a:xfrm>
            <a:off x="3304094" y="4794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TinyImageNet experiments: MobileNetV2</a:t>
            </a:r>
            <a:endParaRPr sz="1600"/>
          </a:p>
        </p:txBody>
      </p:sp>
      <p:sp>
        <p:nvSpPr>
          <p:cNvPr descr="Background pointer shape in timeline graphic" id="150" name="Google Shape;150;p17"/>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 name="Google Shape;151;p17"/>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4</a:t>
            </a:r>
            <a:endParaRPr sz="1600">
              <a:solidFill>
                <a:schemeClr val="lt1"/>
              </a:solidFill>
            </a:endParaRPr>
          </a:p>
        </p:txBody>
      </p:sp>
      <p:grpSp>
        <p:nvGrpSpPr>
          <p:cNvPr id="152" name="Google Shape;152;p17"/>
          <p:cNvGrpSpPr/>
          <p:nvPr/>
        </p:nvGrpSpPr>
        <p:grpSpPr>
          <a:xfrm>
            <a:off x="5973070" y="2938958"/>
            <a:ext cx="198900" cy="593656"/>
            <a:chOff x="5958946" y="2938958"/>
            <a:chExt cx="198900" cy="593656"/>
          </a:xfrm>
        </p:grpSpPr>
        <p:cxnSp>
          <p:nvCxnSpPr>
            <p:cNvPr id="153" name="Google Shape;153;p1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54" name="Google Shape;154;p17"/>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7"/>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Targeted and untargeted pixel attack comparisons for subset Data</a:t>
            </a:r>
            <a:endParaRPr sz="1600"/>
          </a:p>
        </p:txBody>
      </p:sp>
      <p:sp>
        <p:nvSpPr>
          <p:cNvPr descr="Background pointer shape in timeline graphic" id="156" name="Google Shape;156;p17"/>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 name="Google Shape;157;p1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5</a:t>
            </a:r>
            <a:endParaRPr sz="1600">
              <a:solidFill>
                <a:schemeClr val="lt1"/>
              </a:solidFill>
            </a:endParaRPr>
          </a:p>
        </p:txBody>
      </p:sp>
      <p:grpSp>
        <p:nvGrpSpPr>
          <p:cNvPr id="158" name="Google Shape;158;p17"/>
          <p:cNvGrpSpPr/>
          <p:nvPr/>
        </p:nvGrpSpPr>
        <p:grpSpPr>
          <a:xfrm>
            <a:off x="7669807" y="1610215"/>
            <a:ext cx="198900" cy="593656"/>
            <a:chOff x="3918084" y="1610215"/>
            <a:chExt cx="198900" cy="593656"/>
          </a:xfrm>
        </p:grpSpPr>
        <p:cxnSp>
          <p:nvCxnSpPr>
            <p:cNvPr id="159" name="Google Shape;159;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60" name="Google Shape;160;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7"/>
          <p:cNvSpPr txBox="1"/>
          <p:nvPr>
            <p:ph idx="4294967295" type="body"/>
          </p:nvPr>
        </p:nvSpPr>
        <p:spPr>
          <a:xfrm>
            <a:off x="6685979" y="4794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Targeted attack with correct mappings, and different strategies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67" name="Google Shape;167;p18"/>
          <p:cNvPicPr preferRelativeResize="0"/>
          <p:nvPr/>
        </p:nvPicPr>
        <p:blipFill>
          <a:blip r:embed="rId3">
            <a:alphaModFix/>
          </a:blip>
          <a:stretch>
            <a:fillRect/>
          </a:stretch>
        </p:blipFill>
        <p:spPr>
          <a:xfrm>
            <a:off x="3516250" y="792100"/>
            <a:ext cx="5217800" cy="382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rotWithShape="1">
          <a:blip r:embed="rId3">
            <a:alphaModFix/>
          </a:blip>
          <a:srcRect b="12907" l="901" r="0" t="12781"/>
          <a:stretch/>
        </p:blipFill>
        <p:spPr>
          <a:xfrm>
            <a:off x="784750" y="1488975"/>
            <a:ext cx="7203200" cy="2980225"/>
          </a:xfrm>
          <a:prstGeom prst="rect">
            <a:avLst/>
          </a:prstGeom>
          <a:noFill/>
          <a:ln>
            <a:noFill/>
          </a:ln>
        </p:spPr>
      </p:pic>
      <p:sp>
        <p:nvSpPr>
          <p:cNvPr id="173" name="Google Shape;173;p19"/>
          <p:cNvSpPr txBox="1"/>
          <p:nvPr/>
        </p:nvSpPr>
        <p:spPr>
          <a:xfrm>
            <a:off x="1210500" y="395850"/>
            <a:ext cx="632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Untargeted attack on Tinyimagenet</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nvSpPr>
        <p:spPr>
          <a:xfrm>
            <a:off x="1992950" y="425750"/>
            <a:ext cx="5546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Roboto"/>
                <a:ea typeface="Roboto"/>
                <a:cs typeface="Roboto"/>
                <a:sym typeface="Roboto"/>
              </a:rPr>
              <a:t>Untargeted </a:t>
            </a:r>
            <a:r>
              <a:rPr lang="en" sz="1700">
                <a:latin typeface="Roboto"/>
                <a:ea typeface="Roboto"/>
                <a:cs typeface="Roboto"/>
                <a:sym typeface="Roboto"/>
              </a:rPr>
              <a:t>attack on Tinyimagenet</a:t>
            </a:r>
            <a:endParaRPr sz="1700">
              <a:latin typeface="Roboto"/>
              <a:ea typeface="Roboto"/>
              <a:cs typeface="Roboto"/>
              <a:sym typeface="Roboto"/>
            </a:endParaRPr>
          </a:p>
        </p:txBody>
      </p:sp>
      <p:pic>
        <p:nvPicPr>
          <p:cNvPr id="179" name="Google Shape;179;p20"/>
          <p:cNvPicPr preferRelativeResize="0"/>
          <p:nvPr/>
        </p:nvPicPr>
        <p:blipFill>
          <a:blip r:embed="rId3">
            <a:alphaModFix/>
          </a:blip>
          <a:stretch>
            <a:fillRect/>
          </a:stretch>
        </p:blipFill>
        <p:spPr>
          <a:xfrm>
            <a:off x="715725" y="978350"/>
            <a:ext cx="7617426" cy="401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nvSpPr>
        <p:spPr>
          <a:xfrm>
            <a:off x="1912425" y="471775"/>
            <a:ext cx="5270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argeted attack on Tinyimagenet: 5th likely class</a:t>
            </a:r>
            <a:endParaRPr sz="1700">
              <a:latin typeface="Roboto"/>
              <a:ea typeface="Roboto"/>
              <a:cs typeface="Roboto"/>
              <a:sym typeface="Roboto"/>
            </a:endParaRPr>
          </a:p>
        </p:txBody>
      </p:sp>
      <p:pic>
        <p:nvPicPr>
          <p:cNvPr id="185" name="Google Shape;185;p21"/>
          <p:cNvPicPr preferRelativeResize="0"/>
          <p:nvPr/>
        </p:nvPicPr>
        <p:blipFill>
          <a:blip r:embed="rId3">
            <a:alphaModFix/>
          </a:blip>
          <a:stretch>
            <a:fillRect/>
          </a:stretch>
        </p:blipFill>
        <p:spPr>
          <a:xfrm>
            <a:off x="497100" y="1024375"/>
            <a:ext cx="7971850" cy="396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